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</p:sldIdLst>
  <p:sldSz cx="9144000" cy="5143500" type="screen16x9"/>
  <p:notesSz cx="6858000" cy="9144000"/>
  <p:embeddedFontLst>
    <p:embeddedFont>
      <p:font typeface="Bebas Neue" panose="020F0502020204030204" pitchFamily="34" charset="0"/>
      <p:regular r:id="rId21"/>
    </p:embeddedFont>
    <p:embeddedFont>
      <p:font typeface="Gantari" panose="020B0604020202020204" charset="0"/>
      <p:regular r:id="rId22"/>
      <p:bold r:id="rId23"/>
      <p:italic r:id="rId24"/>
      <p:boldItalic r:id="rId25"/>
    </p:embeddedFont>
    <p:embeddedFont>
      <p:font typeface="Golos Text" panose="020B0604020202020204" charset="0"/>
      <p:regular r:id="rId26"/>
      <p:bold r:id="rId27"/>
    </p:embeddedFont>
    <p:embeddedFont>
      <p:font typeface="Golos Text Medium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940" autoAdjust="0"/>
  </p:normalViewPr>
  <p:slideViewPr>
    <p:cSldViewPr snapToGrid="0">
      <p:cViewPr varScale="1">
        <p:scale>
          <a:sx n="100" d="100"/>
          <a:sy n="100" d="100"/>
        </p:scale>
        <p:origin x="191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22b21ebf290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22b21ebf290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31f7d2318ef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31f7d2318e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31fb8fdb1a7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31fb8fdb1a7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31fce4b91a1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31fce4b91a1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1fce4b91a1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1fce4b91a1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31fce4b91a1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31fce4b91a1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31fce4b91a1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31fce4b91a1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31fce4b91a1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31fce4b91a1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22b21ebf290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22b21ebf290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1f7d2318e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1f7d2318e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2b21ebf29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22b21ebf29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31f7d2318ef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31f7d2318ef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31fb8fdb1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31fb8fdb1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 txBox="1">
            <a:spLocks noGrp="1"/>
          </p:cNvSpPr>
          <p:nvPr>
            <p:ph type="ctrTitle"/>
          </p:nvPr>
        </p:nvSpPr>
        <p:spPr>
          <a:xfrm>
            <a:off x="715100" y="641725"/>
            <a:ext cx="3856800" cy="10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1"/>
          </p:nvPr>
        </p:nvSpPr>
        <p:spPr>
          <a:xfrm>
            <a:off x="715100" y="1548250"/>
            <a:ext cx="3856800" cy="1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715100" y="3449850"/>
            <a:ext cx="38568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CREDITS: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This presentation template was created by </a:t>
            </a: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Slidesgo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includes icons by </a:t>
            </a: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Flaticon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infographics &amp; images by </a:t>
            </a: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Freepik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content by </a:t>
            </a: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Eliana Delacour</a:t>
            </a:r>
            <a:endParaRPr sz="1000" b="1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000000"/>
                </a:solidFill>
                <a:latin typeface="Golos Text"/>
                <a:ea typeface="Golos Text"/>
                <a:cs typeface="Golos Text"/>
                <a:sym typeface="Golos Text"/>
              </a:rPr>
              <a:t>Improving Transparency and Fairness in Loan Approval Algorithms Through Explainable AI</a:t>
            </a:r>
            <a:endParaRPr sz="3100">
              <a:solidFill>
                <a:schemeClr val="accent3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grpSp>
        <p:nvGrpSpPr>
          <p:cNvPr id="77" name="Google Shape;77;p18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78" name="Google Shape;78;p18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8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8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8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8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8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8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8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8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8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8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8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8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8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8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8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8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8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8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8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8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8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8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8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18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46" name="Google Shape;146;p18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58;p18"/>
          <p:cNvGrpSpPr/>
          <p:nvPr/>
        </p:nvGrpSpPr>
        <p:grpSpPr>
          <a:xfrm>
            <a:off x="5930198" y="2320313"/>
            <a:ext cx="1147199" cy="637372"/>
            <a:chOff x="315275" y="3124950"/>
            <a:chExt cx="658175" cy="365675"/>
          </a:xfrm>
        </p:grpSpPr>
        <p:sp>
          <p:nvSpPr>
            <p:cNvPr id="159" name="Google Shape;159;p18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18"/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166" name="Google Shape;166;p18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8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72;p18"/>
          <p:cNvSpPr/>
          <p:nvPr/>
        </p:nvSpPr>
        <p:spPr>
          <a:xfrm>
            <a:off x="715100" y="4242500"/>
            <a:ext cx="3971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4"/>
                </a:solidFill>
              </a:rPr>
              <a:t>Final Class Project – Two-Person Team</a:t>
            </a:r>
            <a:endParaRPr sz="1200" b="1"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27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916" name="Google Shape;916;p27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917" name="Google Shape;917;p27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918" name="Google Shape;918;p27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grpSp>
        <p:nvGrpSpPr>
          <p:cNvPr id="919" name="Google Shape;919;p27"/>
          <p:cNvGrpSpPr/>
          <p:nvPr/>
        </p:nvGrpSpPr>
        <p:grpSpPr>
          <a:xfrm flipH="1">
            <a:off x="5796613" y="3333452"/>
            <a:ext cx="3706695" cy="2550084"/>
            <a:chOff x="4388650" y="2224200"/>
            <a:chExt cx="1707525" cy="1174775"/>
          </a:xfrm>
        </p:grpSpPr>
        <p:sp>
          <p:nvSpPr>
            <p:cNvPr id="920" name="Google Shape;920;p27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7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7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7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7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7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7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7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7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7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7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7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7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7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7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7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7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7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7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7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7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7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7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7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7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7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7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7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7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7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7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7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7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7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7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7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7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7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7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7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7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7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7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2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990" name="Google Shape;990;p28"/>
          <p:cNvSpPr txBox="1">
            <a:spLocks noGrp="1"/>
          </p:cNvSpPr>
          <p:nvPr>
            <p:ph type="body" idx="1"/>
          </p:nvPr>
        </p:nvSpPr>
        <p:spPr>
          <a:xfrm>
            <a:off x="715100" y="1716325"/>
            <a:ext cx="8136300" cy="28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Biases Identified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Race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Significant disparities in loan approval rates between racial groups, with White and Asian applicants having higher approval rates.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Income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Higher income levels correlated with higher approval rates.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Gender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Minor gender differences, but statistically significant.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/>
          </a:p>
        </p:txBody>
      </p:sp>
      <p:cxnSp>
        <p:nvCxnSpPr>
          <p:cNvPr id="991" name="Google Shape;991;p28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6" name="Google Shape;9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50" y="124175"/>
            <a:ext cx="3574680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7" name="Google Shape;99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3430" y="152400"/>
            <a:ext cx="5108169" cy="4706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2" name="Google Shape;10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3450" y="383525"/>
            <a:ext cx="3957099" cy="4225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4" name="Google Shape;1014;p32"/>
          <p:cNvPicPr preferRelativeResize="0"/>
          <p:nvPr/>
        </p:nvPicPr>
        <p:blipFill rotWithShape="1">
          <a:blip r:embed="rId3">
            <a:alphaModFix/>
          </a:blip>
          <a:srcRect l="29659" t="25861" r="37956" b="34853"/>
          <a:stretch/>
        </p:blipFill>
        <p:spPr>
          <a:xfrm>
            <a:off x="30675" y="347925"/>
            <a:ext cx="4024225" cy="274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32"/>
          <p:cNvPicPr preferRelativeResize="0"/>
          <p:nvPr/>
        </p:nvPicPr>
        <p:blipFill rotWithShape="1">
          <a:blip r:embed="rId4">
            <a:alphaModFix/>
          </a:blip>
          <a:srcRect l="29530" t="28529" r="27471" b="31282"/>
          <a:stretch/>
        </p:blipFill>
        <p:spPr>
          <a:xfrm>
            <a:off x="4017450" y="496938"/>
            <a:ext cx="5095875" cy="2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6" name="Google Shape;1016;p32"/>
          <p:cNvSpPr txBox="1"/>
          <p:nvPr/>
        </p:nvSpPr>
        <p:spPr>
          <a:xfrm>
            <a:off x="3072000" y="38184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latin typeface="Times New Roman"/>
                <a:ea typeface="Times New Roman"/>
                <a:cs typeface="Times New Roman"/>
                <a:sym typeface="Times New Roman"/>
              </a:rPr>
              <a:t>Figures 4-5: SHAP Waterfall Plot Analysis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1" name="Google Shape;102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700" y="319625"/>
            <a:ext cx="7956601" cy="432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3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1027" name="Google Shape;1027;p34"/>
          <p:cNvSpPr txBox="1">
            <a:spLocks noGrp="1"/>
          </p:cNvSpPr>
          <p:nvPr>
            <p:ph type="body" idx="1"/>
          </p:nvPr>
        </p:nvSpPr>
        <p:spPr>
          <a:xfrm>
            <a:off x="715100" y="1559900"/>
            <a:ext cx="7884600" cy="31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Loan Amount and Debt-to-Income Ratio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Key reasons for loan denials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Income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 primary driver for approvals.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Demographic Influence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Race and gender play a smaller role but may still cause bias.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700"/>
          </a:p>
        </p:txBody>
      </p:sp>
      <p:cxnSp>
        <p:nvCxnSpPr>
          <p:cNvPr id="1028" name="Google Shape;1028;p34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3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34" name="Google Shape;1034;p35"/>
          <p:cNvSpPr txBox="1">
            <a:spLocks noGrp="1"/>
          </p:cNvSpPr>
          <p:nvPr>
            <p:ph type="body" idx="1"/>
          </p:nvPr>
        </p:nvSpPr>
        <p:spPr>
          <a:xfrm>
            <a:off x="715100" y="1559900"/>
            <a:ext cx="7884600" cy="31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Bias Exists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Significant biases related to race and income were identified in loan approval processes.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XAI Helps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Using XAI techniques such as SHAP improves model transparency, but it’s not a complete solution to bias.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 Steps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Additional work is needed to improve recall for loan rejections and to further refine fairness algorithms in loan approval systems.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700"/>
          </a:p>
        </p:txBody>
      </p:sp>
      <p:cxnSp>
        <p:nvCxnSpPr>
          <p:cNvPr id="1035" name="Google Shape;1035;p35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36"/>
          <p:cNvSpPr txBox="1">
            <a:spLocks noGrp="1"/>
          </p:cNvSpPr>
          <p:nvPr>
            <p:ph type="ctrTitle"/>
          </p:nvPr>
        </p:nvSpPr>
        <p:spPr>
          <a:xfrm>
            <a:off x="1866000" y="631050"/>
            <a:ext cx="5412000" cy="239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 dirty="0"/>
              <a:t>Thank You!</a:t>
            </a:r>
            <a:endParaRPr sz="6200" dirty="0"/>
          </a:p>
        </p:txBody>
      </p:sp>
      <p:pic>
        <p:nvPicPr>
          <p:cNvPr id="1041" name="Google Shape;104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300" y="2876800"/>
            <a:ext cx="4839651" cy="1423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2" name="Google Shape;1042;p36"/>
          <p:cNvGrpSpPr/>
          <p:nvPr/>
        </p:nvGrpSpPr>
        <p:grpSpPr>
          <a:xfrm flipH="1">
            <a:off x="5796613" y="3333452"/>
            <a:ext cx="3706695" cy="2550084"/>
            <a:chOff x="4388650" y="2224200"/>
            <a:chExt cx="1707525" cy="1174775"/>
          </a:xfrm>
        </p:grpSpPr>
        <p:sp>
          <p:nvSpPr>
            <p:cNvPr id="1043" name="Google Shape;1043;p36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6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6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6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6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6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6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6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6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6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6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6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6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6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6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6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6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6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6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6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6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6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6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6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6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6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6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6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6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6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6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6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6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6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6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problem?</a:t>
            </a:r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cxnSp>
        <p:nvCxnSpPr>
          <p:cNvPr id="180" name="Google Shape;180;p19"/>
          <p:cNvCxnSpPr/>
          <p:nvPr/>
        </p:nvCxnSpPr>
        <p:spPr>
          <a:xfrm>
            <a:off x="1259000" y="1788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81" name="Google Shape;181;p19"/>
          <p:cNvSpPr txBox="1">
            <a:spLocks noGrp="1"/>
          </p:cNvSpPr>
          <p:nvPr>
            <p:ph type="title" idx="3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this an interesting problem?</a:t>
            </a:r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title" idx="5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tackle the problem?</a:t>
            </a:r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title" idx="7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cxnSp>
        <p:nvCxnSpPr>
          <p:cNvPr id="187" name="Google Shape;187;p19"/>
          <p:cNvCxnSpPr/>
          <p:nvPr/>
        </p:nvCxnSpPr>
        <p:spPr>
          <a:xfrm>
            <a:off x="1259000" y="24660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8" name="Google Shape;188;p19"/>
          <p:cNvCxnSpPr/>
          <p:nvPr/>
        </p:nvCxnSpPr>
        <p:spPr>
          <a:xfrm>
            <a:off x="1259000" y="3143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9" name="Google Shape;189;p19"/>
          <p:cNvCxnSpPr/>
          <p:nvPr/>
        </p:nvCxnSpPr>
        <p:spPr>
          <a:xfrm>
            <a:off x="1259000" y="38210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Problem?</a:t>
            </a:r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96" name="Google Shape;196;p20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7" name="Google Shape;197;p20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grpSp>
        <p:nvGrpSpPr>
          <p:cNvPr id="198" name="Google Shape;198;p20"/>
          <p:cNvGrpSpPr/>
          <p:nvPr/>
        </p:nvGrpSpPr>
        <p:grpSpPr>
          <a:xfrm flipH="1">
            <a:off x="5796613" y="3333452"/>
            <a:ext cx="3706695" cy="2550084"/>
            <a:chOff x="4388650" y="2224200"/>
            <a:chExt cx="1707525" cy="1174775"/>
          </a:xfrm>
        </p:grpSpPr>
        <p:sp>
          <p:nvSpPr>
            <p:cNvPr id="199" name="Google Shape;199;p20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0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0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0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0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0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0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0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0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0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0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0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0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0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0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0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0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0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0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0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0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0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0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3953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Problem?</a:t>
            </a:r>
            <a:endParaRPr/>
          </a:p>
        </p:txBody>
      </p:sp>
      <p:sp>
        <p:nvSpPr>
          <p:cNvPr id="269" name="Google Shape;269;p21"/>
          <p:cNvSpPr txBox="1">
            <a:spLocks noGrp="1"/>
          </p:cNvSpPr>
          <p:nvPr>
            <p:ph type="body" idx="1"/>
          </p:nvPr>
        </p:nvSpPr>
        <p:spPr>
          <a:xfrm>
            <a:off x="715100" y="1548325"/>
            <a:ext cx="4013100" cy="29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Lack of Transparency in Loan Approval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Loan approval algorithms are often "black boxes," making decisions without clear explanations.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Bias in Decision-Making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These algorithms may inadvertently discriminate based on race, gender, or income, leading to unfair loan denials or approvals.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Impact on Marginalized Groups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Discriminatory decisions disproportionately affect marginalized groups, exacerbating economic inequality.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500"/>
          </a:p>
        </p:txBody>
      </p:sp>
      <p:grpSp>
        <p:nvGrpSpPr>
          <p:cNvPr id="270" name="Google Shape;270;p21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271" name="Google Shape;271;p21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72" name="Google Shape;272;p21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1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1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1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1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1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1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1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1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1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1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1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" name="Google Shape;284;p21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285" name="Google Shape;285;p21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1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1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1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1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1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1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1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1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1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1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1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1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1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1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1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1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1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1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1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1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1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1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1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1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1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1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1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1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1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1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1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1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1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1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1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1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1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1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1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1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1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1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1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1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1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1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1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1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1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1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1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1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1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1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1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1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1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1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1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1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1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1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1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1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1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1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1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1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1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1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1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1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1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1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1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1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1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1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1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1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1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1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1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1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1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1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1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1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1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1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1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1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1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1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1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1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1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1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1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1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1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1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1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1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1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1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1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1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1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1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1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1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1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1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1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1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1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1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1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1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1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1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1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1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1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1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1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0" name="Google Shape;420;p21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421" name="Google Shape;421;p21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1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1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1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1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1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27" name="Google Shape;427;p21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2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This an Interesting Problem? </a:t>
            </a:r>
            <a:endParaRPr/>
          </a:p>
        </p:txBody>
      </p:sp>
      <p:sp>
        <p:nvSpPr>
          <p:cNvPr id="433" name="Google Shape;433;p22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434" name="Google Shape;434;p22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35" name="Google Shape;435;p22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grpSp>
        <p:nvGrpSpPr>
          <p:cNvPr id="436" name="Google Shape;436;p22"/>
          <p:cNvGrpSpPr/>
          <p:nvPr/>
        </p:nvGrpSpPr>
        <p:grpSpPr>
          <a:xfrm flipH="1">
            <a:off x="5796613" y="3333452"/>
            <a:ext cx="3706695" cy="2550084"/>
            <a:chOff x="4388650" y="2224200"/>
            <a:chExt cx="1707525" cy="1174775"/>
          </a:xfrm>
        </p:grpSpPr>
        <p:sp>
          <p:nvSpPr>
            <p:cNvPr id="437" name="Google Shape;437;p22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2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2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2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2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2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2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2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2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2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2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2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2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2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2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2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2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2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This an Interesting Problem?</a:t>
            </a:r>
            <a:endParaRPr/>
          </a:p>
        </p:txBody>
      </p:sp>
      <p:sp>
        <p:nvSpPr>
          <p:cNvPr id="507" name="Google Shape;507;p23"/>
          <p:cNvSpPr txBox="1">
            <a:spLocks noGrp="1"/>
          </p:cNvSpPr>
          <p:nvPr>
            <p:ph type="body" idx="1"/>
          </p:nvPr>
        </p:nvSpPr>
        <p:spPr>
          <a:xfrm>
            <a:off x="715100" y="1753225"/>
            <a:ext cx="4013100" cy="28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Ethical and Economic Justice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Access to fair financial opportunities is a critical aspect of economic justice.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Bias in AI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Machine learning models in financial systems can perpetuate historical biases, making it essential to address these issues.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Relevance to Current AI Debates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There is increasing concern over AI's role in societal outcomes, especially in high-stakes areas like finance.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Innovation in XAI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Few studies have applied Explainable AI (XAI) techniques to loan approval systems, making this research particularly relevant.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grpSp>
        <p:nvGrpSpPr>
          <p:cNvPr id="508" name="Google Shape;508;p23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509" name="Google Shape;509;p23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510" name="Google Shape;510;p23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3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3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3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3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3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3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3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3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3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3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3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2" name="Google Shape;522;p23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523" name="Google Shape;523;p23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3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3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3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3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3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3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3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3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3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3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3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3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3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3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3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3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3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3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3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3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3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3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3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3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3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3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3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3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3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3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3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3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3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3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3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3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3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3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3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3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3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3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3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3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3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3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3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3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3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3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3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3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3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3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3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3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3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3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3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3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3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3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3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3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3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3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3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3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3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3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3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3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3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3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3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3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3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3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3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3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3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3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3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3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3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3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3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3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3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3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3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3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3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3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3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3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3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3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3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3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3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3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3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3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3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3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3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3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3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3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3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3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3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3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3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3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3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3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3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3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3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3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3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3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3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3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3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3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3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3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3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3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3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3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23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659" name="Google Shape;659;p23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3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3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3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3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3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665" name="Google Shape;665;p23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24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Tackle The Problem?</a:t>
            </a:r>
            <a:endParaRPr/>
          </a:p>
        </p:txBody>
      </p:sp>
      <p:sp>
        <p:nvSpPr>
          <p:cNvPr id="671" name="Google Shape;671;p24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672" name="Google Shape;672;p24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73" name="Google Shape;673;p24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grpSp>
        <p:nvGrpSpPr>
          <p:cNvPr id="674" name="Google Shape;674;p24"/>
          <p:cNvGrpSpPr/>
          <p:nvPr/>
        </p:nvGrpSpPr>
        <p:grpSpPr>
          <a:xfrm flipH="1">
            <a:off x="5796613" y="3333452"/>
            <a:ext cx="3706695" cy="2550084"/>
            <a:chOff x="4388650" y="2224200"/>
            <a:chExt cx="1707525" cy="1174775"/>
          </a:xfrm>
        </p:grpSpPr>
        <p:sp>
          <p:nvSpPr>
            <p:cNvPr id="675" name="Google Shape;675;p24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4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4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4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4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4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4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4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4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4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4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4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4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4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4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4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4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4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4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4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4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4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4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4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Tackle The Problem?</a:t>
            </a:r>
            <a:endParaRPr/>
          </a:p>
        </p:txBody>
      </p:sp>
      <p:sp>
        <p:nvSpPr>
          <p:cNvPr id="745" name="Google Shape;745;p25"/>
          <p:cNvSpPr txBox="1">
            <a:spLocks noGrp="1"/>
          </p:cNvSpPr>
          <p:nvPr>
            <p:ph type="body" idx="1"/>
          </p:nvPr>
        </p:nvSpPr>
        <p:spPr>
          <a:xfrm>
            <a:off x="715100" y="1932625"/>
            <a:ext cx="4013100" cy="2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We analyzed the </a:t>
            </a:r>
            <a:r>
              <a:rPr lang="en" sz="110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Home Mortgage Disclosure Act (HMDA) 2022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dataset for New Jersey, focusing on factors like race, gender, income, and loan outcomes.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Cleaning &amp; Preprocessing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We handled outliers, missing values, and ensured consistency in variables like race and income.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of XAI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We applied fairness algorithms and XAI techniques (e.g., SHAP) to enhance the transparency and interpretability of loan decisions.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Modeling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We tested multiple machine learning models, including Logistic Regression, Random Forest, and XGBoost, to assess fairness and accuracy.</a:t>
            </a:r>
            <a:endParaRPr/>
          </a:p>
        </p:txBody>
      </p:sp>
      <p:grpSp>
        <p:nvGrpSpPr>
          <p:cNvPr id="746" name="Google Shape;746;p25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747" name="Google Shape;747;p25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748" name="Google Shape;748;p25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5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5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5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5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5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5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5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5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5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5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5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0" name="Google Shape;760;p25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761" name="Google Shape;761;p25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5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5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5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5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5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5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5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5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5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5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5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5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5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5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5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5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5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5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5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5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5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5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5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5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5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5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5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5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5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5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5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5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5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5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5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5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5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5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5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5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5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5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5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5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5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5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5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5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5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5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5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5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5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5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5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5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5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5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5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5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5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5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5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5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5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5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5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5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5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5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5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5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5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5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5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5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5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5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5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5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5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5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5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5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5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5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5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5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5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5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5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5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5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5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5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25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5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25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25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5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5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5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5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5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5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5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5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5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5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5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5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5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5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5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5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5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5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5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5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5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5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5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5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5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5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5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5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5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5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5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5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5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5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5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" name="Google Shape;896;p25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897" name="Google Shape;897;p25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5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5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5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5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5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03" name="Google Shape;903;p25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26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26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10" name="Google Shape;91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0"/>
            <a:ext cx="91440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517</Words>
  <Application>Microsoft Office PowerPoint</Application>
  <PresentationFormat>On-screen Show (16:9)</PresentationFormat>
  <Paragraphs>58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Golos Text Medium</vt:lpstr>
      <vt:lpstr>Golos Text</vt:lpstr>
      <vt:lpstr>Gantari</vt:lpstr>
      <vt:lpstr>Bebas Neue</vt:lpstr>
      <vt:lpstr>Times New Roman</vt:lpstr>
      <vt:lpstr>Artificial Intelligence by Slidesgo</vt:lpstr>
      <vt:lpstr>Improving Transparency and Fairness in Loan Approval Algorithms Through Explainable AI</vt:lpstr>
      <vt:lpstr>01</vt:lpstr>
      <vt:lpstr>What is The Problem?</vt:lpstr>
      <vt:lpstr>What is The Problem?</vt:lpstr>
      <vt:lpstr>Why is This an Interesting Problem? </vt:lpstr>
      <vt:lpstr>Why is This an Interesting Problem?</vt:lpstr>
      <vt:lpstr>How Did We Tackle The Problem?</vt:lpstr>
      <vt:lpstr>How Did We Tackle The Problem?</vt:lpstr>
      <vt:lpstr>PowerPoint Presentation</vt:lpstr>
      <vt:lpstr>Findings</vt:lpstr>
      <vt:lpstr>Findings</vt:lpstr>
      <vt:lpstr>PowerPoint Presentation</vt:lpstr>
      <vt:lpstr>PowerPoint Presentation</vt:lpstr>
      <vt:lpstr>PowerPoint Presentation</vt:lpstr>
      <vt:lpstr>PowerPoint Presentation</vt:lpstr>
      <vt:lpstr>Findings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Scarlett Medina</dc:creator>
  <cp:lastModifiedBy>Scarlett Cabrera</cp:lastModifiedBy>
  <cp:revision>1</cp:revision>
  <dcterms:modified xsi:type="dcterms:W3CDTF">2025-07-23T22:43:44Z</dcterms:modified>
</cp:coreProperties>
</file>